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334"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8"/>
    <p:restoredTop sz="85170"/>
  </p:normalViewPr>
  <p:slideViewPr>
    <p:cSldViewPr snapToGrid="0" snapToObjects="1">
      <p:cViewPr varScale="1">
        <p:scale>
          <a:sx n="108" d="100"/>
          <a:sy n="108" d="100"/>
        </p:scale>
        <p:origin x="160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73022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&lt;Karl Mbouombouo&gt;</a:t>
            </a:r>
          </a:p>
          <a:p>
            <a:r>
              <a:rPr lang="en-US" dirty="0">
                <a:solidFill>
                  <a:schemeClr val="bg2"/>
                </a:solidFill>
                <a:latin typeface="Abadi" panose="020B0604020104020204" pitchFamily="34" charset="0"/>
                <a:ea typeface="SF Pro" pitchFamily="2" charset="0"/>
                <a:cs typeface="SF Pro" pitchFamily="2" charset="0"/>
              </a:rPr>
              <a:t>&lt;May12th,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09275"/>
            <a:ext cx="6268434" cy="471629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KarlMbouo</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data_science</a:t>
            </a:r>
            <a:r>
              <a:rPr lang="en-US" sz="2200" dirty="0">
                <a:solidFill>
                  <a:srgbClr val="1C7DDB"/>
                </a:solidFill>
                <a:latin typeface="Abadi" panose="020B0604020104020204" pitchFamily="34" charset="0"/>
              </a:rPr>
              <a:t>/blob/main/Applied%20Data%20Scientist%20Capstone/Data%20Wrangling.ipynb</a:t>
            </a:r>
            <a:endParaRPr lang="en-US" sz="2400" dirty="0"/>
          </a:p>
          <a:p>
            <a:pPr marL="0" indent="0">
              <a:buNone/>
            </a:pPr>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024F117F-26BE-74A3-1209-27321D98E0BA}"/>
              </a:ext>
            </a:extLst>
          </p:cNvPr>
          <p:cNvPicPr>
            <a:picLocks noChangeAspect="1"/>
          </p:cNvPicPr>
          <p:nvPr/>
        </p:nvPicPr>
        <p:blipFill>
          <a:blip r:embed="rId3"/>
          <a:stretch>
            <a:fillRect/>
          </a:stretch>
        </p:blipFill>
        <p:spPr>
          <a:xfrm>
            <a:off x="7270649" y="1501615"/>
            <a:ext cx="4481945" cy="356119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7689" y="3834451"/>
            <a:ext cx="5388311" cy="1438194"/>
          </a:xfrm>
          <a:prstGeom prst="rect">
            <a:avLst/>
          </a:prstGeom>
        </p:spPr>
        <p:txBody>
          <a:bodyPr/>
          <a:lstStyle/>
          <a:p>
            <a:pPr>
              <a:lnSpc>
                <a:spcPct val="100000"/>
              </a:lnSpc>
              <a:spcBef>
                <a:spcPts val="1400"/>
              </a:spcBef>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link to the notebook is </a:t>
            </a:r>
            <a:r>
              <a:rPr lang="en-US" sz="2400" dirty="0">
                <a:solidFill>
                  <a:srgbClr val="1C7DDB"/>
                </a:solidFill>
                <a:latin typeface="Abadi" panose="020B0604020104020204" pitchFamily="34" charset="0"/>
              </a:rPr>
              <a:t>https://</a:t>
            </a:r>
            <a:r>
              <a:rPr lang="en-US" sz="2400" dirty="0" err="1">
                <a:solidFill>
                  <a:srgbClr val="1C7DDB"/>
                </a:solidFill>
                <a:latin typeface="Abadi" panose="020B0604020104020204" pitchFamily="34" charset="0"/>
              </a:rPr>
              <a:t>github.com</a:t>
            </a:r>
            <a:r>
              <a:rPr lang="en-US" sz="2400" dirty="0">
                <a:solidFill>
                  <a:srgbClr val="1C7DDB"/>
                </a:solidFill>
                <a:latin typeface="Abadi" panose="020B0604020104020204" pitchFamily="34" charset="0"/>
              </a:rPr>
              <a:t>/</a:t>
            </a:r>
            <a:r>
              <a:rPr lang="en-US" sz="2400" dirty="0" err="1">
                <a:solidFill>
                  <a:srgbClr val="1C7DDB"/>
                </a:solidFill>
                <a:latin typeface="Abadi" panose="020B0604020104020204" pitchFamily="34" charset="0"/>
              </a:rPr>
              <a:t>KarlMbouo</a:t>
            </a:r>
            <a:r>
              <a:rPr lang="en-US" sz="2400" dirty="0">
                <a:solidFill>
                  <a:srgbClr val="1C7DDB"/>
                </a:solidFill>
                <a:latin typeface="Abadi" panose="020B0604020104020204" pitchFamily="34" charset="0"/>
              </a:rPr>
              <a:t>/</a:t>
            </a:r>
            <a:r>
              <a:rPr lang="en-US" sz="2400" dirty="0" err="1">
                <a:solidFill>
                  <a:srgbClr val="1C7DDB"/>
                </a:solidFill>
                <a:latin typeface="Abadi" panose="020B0604020104020204" pitchFamily="34" charset="0"/>
              </a:rPr>
              <a:t>data_science</a:t>
            </a:r>
            <a:r>
              <a:rPr lang="en-US" sz="2400" dirty="0">
                <a:solidFill>
                  <a:srgbClr val="1C7DDB"/>
                </a:solidFill>
                <a:latin typeface="Abadi" panose="020B0604020104020204" pitchFamily="34" charset="0"/>
              </a:rPr>
              <a:t>/blob/main/Applied%20Data%20Scientist%20Capstone/EDA%20-%20Data%20Visualization.ipynb</a:t>
            </a:r>
            <a:endParaRPr lang="en-US" sz="1600" dirty="0"/>
          </a:p>
          <a:p>
            <a:pPr marL="0" indent="0">
              <a:buNone/>
            </a:pPr>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 Data Visualization</a:t>
            </a:r>
          </a:p>
        </p:txBody>
      </p:sp>
      <p:pic>
        <p:nvPicPr>
          <p:cNvPr id="3" name="Picture 2">
            <a:extLst>
              <a:ext uri="{FF2B5EF4-FFF2-40B4-BE49-F238E27FC236}">
                <a16:creationId xmlns:a16="http://schemas.microsoft.com/office/drawing/2014/main" id="{81ADEA66-683F-B1C3-64F6-E0457F9093DE}"/>
              </a:ext>
            </a:extLst>
          </p:cNvPr>
          <p:cNvPicPr>
            <a:picLocks noChangeAspect="1"/>
          </p:cNvPicPr>
          <p:nvPr/>
        </p:nvPicPr>
        <p:blipFill>
          <a:blip r:embed="rId3"/>
          <a:stretch>
            <a:fillRect/>
          </a:stretch>
        </p:blipFill>
        <p:spPr>
          <a:xfrm>
            <a:off x="707689" y="1473695"/>
            <a:ext cx="4875553" cy="2786286"/>
          </a:xfrm>
          <a:prstGeom prst="rect">
            <a:avLst/>
          </a:prstGeom>
        </p:spPr>
      </p:pic>
      <p:sp>
        <p:nvSpPr>
          <p:cNvPr id="9" name="TextBox 8">
            <a:extLst>
              <a:ext uri="{FF2B5EF4-FFF2-40B4-BE49-F238E27FC236}">
                <a16:creationId xmlns:a16="http://schemas.microsoft.com/office/drawing/2014/main" id="{A1E90555-DF5C-1C4B-162D-8B6324D68CD9}"/>
              </a:ext>
            </a:extLst>
          </p:cNvPr>
          <p:cNvSpPr txBox="1"/>
          <p:nvPr/>
        </p:nvSpPr>
        <p:spPr>
          <a:xfrm>
            <a:off x="6179389" y="1473695"/>
            <a:ext cx="5541555" cy="2062103"/>
          </a:xfrm>
          <a:prstGeom prst="rect">
            <a:avLst/>
          </a:prstGeom>
          <a:noFill/>
        </p:spPr>
        <p:txBody>
          <a:bodyPr wrap="square" rtlCol="0">
            <a:spAutoFit/>
          </a:bodyPr>
          <a:lstStyle/>
          <a:p>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pic>
        <p:nvPicPr>
          <p:cNvPr id="10" name="Picture 9">
            <a:extLst>
              <a:ext uri="{FF2B5EF4-FFF2-40B4-BE49-F238E27FC236}">
                <a16:creationId xmlns:a16="http://schemas.microsoft.com/office/drawing/2014/main" id="{D0D3D617-DCAA-B9F5-EBC2-A6482BADC1D6}"/>
              </a:ext>
            </a:extLst>
          </p:cNvPr>
          <p:cNvPicPr>
            <a:picLocks noChangeAspect="1"/>
          </p:cNvPicPr>
          <p:nvPr/>
        </p:nvPicPr>
        <p:blipFill>
          <a:blip r:embed="rId4"/>
          <a:stretch>
            <a:fillRect/>
          </a:stretch>
        </p:blipFill>
        <p:spPr>
          <a:xfrm>
            <a:off x="6301431" y="3600189"/>
            <a:ext cx="5000794" cy="2757382"/>
          </a:xfrm>
          <a:prstGeom prst="rect">
            <a:avLst/>
          </a:prstGeom>
        </p:spPr>
      </p:pic>
    </p:spTree>
    <p:extLst>
      <p:ext uri="{BB962C8B-B14F-4D97-AF65-F5344CB8AC3E}">
        <p14:creationId xmlns:p14="http://schemas.microsoft.com/office/powerpoint/2010/main" val="1446186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7193"/>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SpaceX dataset into PostgreSQL database in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performed an EDA with SQL to get insight from the data. We wrote queries to find out for instance:</a:t>
            </a:r>
          </a:p>
          <a:p>
            <a:pPr lvl="1">
              <a:lnSpc>
                <a:spcPct val="100000"/>
              </a:lnSpc>
              <a:spcBef>
                <a:spcPts val="1400"/>
              </a:spcBef>
              <a:buFontTx/>
              <a:buChar char="-"/>
            </a:pPr>
            <a:r>
              <a:rPr lang="en-US" sz="1700" dirty="0">
                <a:latin typeface="Abadi"/>
              </a:rPr>
              <a:t>The names of unique launch sites in the space mission.</a:t>
            </a:r>
          </a:p>
          <a:p>
            <a:pPr lvl="1">
              <a:lnSpc>
                <a:spcPct val="100000"/>
              </a:lnSpc>
              <a:spcBef>
                <a:spcPts val="1400"/>
              </a:spcBef>
              <a:buFontTx/>
              <a:buChar char="-"/>
            </a:pPr>
            <a:r>
              <a:rPr lang="en-US" sz="1700" dirty="0">
                <a:latin typeface="Abadi"/>
              </a:rPr>
              <a:t>The total payload mass carried by boosters launched by NASA (CRS)</a:t>
            </a:r>
          </a:p>
          <a:p>
            <a:pPr lvl="1">
              <a:lnSpc>
                <a:spcPct val="100000"/>
              </a:lnSpc>
              <a:spcBef>
                <a:spcPts val="1400"/>
              </a:spcBef>
              <a:buFontTx/>
              <a:buChar char="-"/>
            </a:pPr>
            <a:r>
              <a:rPr lang="en-US" sz="1700" dirty="0">
                <a:latin typeface="Abadi"/>
              </a:rPr>
              <a:t>The average payload mass carried by booster version F9 v1.1</a:t>
            </a:r>
          </a:p>
          <a:p>
            <a:pPr lvl="1">
              <a:lnSpc>
                <a:spcPct val="100000"/>
              </a:lnSpc>
              <a:spcBef>
                <a:spcPts val="1400"/>
              </a:spcBef>
              <a:buFontTx/>
              <a:buChar char="-"/>
            </a:pPr>
            <a:r>
              <a:rPr lang="en-US" sz="1700" dirty="0">
                <a:latin typeface="Abadi"/>
              </a:rPr>
              <a:t>The total number of successful and failure mission outcomes</a:t>
            </a:r>
          </a:p>
          <a:p>
            <a:pPr lvl="1">
              <a:lnSpc>
                <a:spcPct val="100000"/>
              </a:lnSpc>
              <a:spcBef>
                <a:spcPts val="1400"/>
              </a:spcBef>
              <a:buFontTx/>
              <a:buChar char="-"/>
            </a:pPr>
            <a:r>
              <a:rPr lang="en-US" sz="1700" dirty="0">
                <a:latin typeface="Abadi"/>
              </a:rPr>
              <a:t>The failed landing outcomes in drone ship, their booster version and launch site names.</a:t>
            </a:r>
            <a:endParaRPr lang="en-US" sz="2200" dirty="0">
              <a:latin typeface="Abadi"/>
            </a:endParaRPr>
          </a:p>
          <a:p>
            <a:pPr>
              <a:lnSpc>
                <a:spcPct val="100000"/>
              </a:lnSpc>
              <a:spcBef>
                <a:spcPts val="1400"/>
              </a:spcBef>
            </a:pPr>
            <a:r>
              <a:rPr lang="en-US" sz="2200" dirty="0">
                <a:solidFill>
                  <a:schemeClr val="accent3">
                    <a:lumMod val="25000"/>
                  </a:schemeClr>
                </a:solidFill>
                <a:latin typeface="Abadi"/>
              </a:rPr>
              <a:t>Link to the notebook: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a:t>
            </a:r>
            <a:r>
              <a:rPr lang="en-US" sz="2200" dirty="0" err="1">
                <a:solidFill>
                  <a:srgbClr val="1C7DDB"/>
                </a:solidFill>
                <a:latin typeface="Abadi"/>
              </a:rPr>
              <a:t>KarlMbouo</a:t>
            </a:r>
            <a:r>
              <a:rPr lang="en-US" sz="2200" dirty="0">
                <a:solidFill>
                  <a:srgbClr val="1C7DDB"/>
                </a:solidFill>
                <a:latin typeface="Abadi"/>
              </a:rPr>
              <a:t>/</a:t>
            </a:r>
            <a:r>
              <a:rPr lang="en-US" sz="2200" dirty="0" err="1">
                <a:solidFill>
                  <a:srgbClr val="1C7DDB"/>
                </a:solidFill>
                <a:latin typeface="Abadi"/>
              </a:rPr>
              <a:t>data_science</a:t>
            </a:r>
            <a:r>
              <a:rPr lang="en-US" sz="2200" dirty="0">
                <a:solidFill>
                  <a:srgbClr val="1C7DDB"/>
                </a:solidFill>
                <a:latin typeface="Abadi"/>
              </a:rPr>
              <a:t>/blob/main/Applied%20Data%20Scientist%20Capstone/EDA%20-%20SQL.ipynb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latin typeface="Abadi" panose="020B0604020104020204" pitchFamily="34" charset="0"/>
              </a:rPr>
              <a:t>Are launch sites near railways, highways and coastlines.</a:t>
            </a:r>
          </a:p>
          <a:p>
            <a:pPr lvl="1">
              <a:lnSpc>
                <a:spcPct val="100000"/>
              </a:lnSpc>
              <a:spcBef>
                <a:spcPts val="1400"/>
              </a:spcBef>
              <a:buFontTx/>
              <a:buChar char="-"/>
            </a:pPr>
            <a:r>
              <a:rPr lang="en-US" sz="1800" dirty="0">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Link to the notebook: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KarlMbouo</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data_science</a:t>
            </a:r>
            <a:r>
              <a:rPr lang="en-US" sz="2200" dirty="0">
                <a:solidFill>
                  <a:srgbClr val="1C7DDB"/>
                </a:solidFill>
                <a:latin typeface="Abadi" panose="020B0604020104020204" pitchFamily="34" charset="0"/>
              </a:rPr>
              <a:t>/blob/main/Applied%20Data%20Scientist%20Capstone/</a:t>
            </a:r>
            <a:r>
              <a:rPr lang="en-US" sz="2200" dirty="0" err="1">
                <a:solidFill>
                  <a:srgbClr val="1C7DDB"/>
                </a:solidFill>
                <a:latin typeface="Abadi" panose="020B0604020104020204" pitchFamily="34" charset="0"/>
              </a:rPr>
              <a:t>app.py</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Link to the notebook: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KarlMbouo</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data_science</a:t>
            </a:r>
            <a:r>
              <a:rPr lang="en-US" sz="2200" dirty="0">
                <a:solidFill>
                  <a:srgbClr val="1C7DDB"/>
                </a:solidFill>
                <a:latin typeface="Abadi" panose="020B0604020104020204" pitchFamily="34" charset="0"/>
              </a:rPr>
              <a:t>/blob/main/Applied%20Data%20Scientist%20Capstone/Machine%20Learning%20Prediction.ipynb</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8325" y="4828814"/>
            <a:ext cx="10915349" cy="1059482"/>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625CE81B-2750-F05D-DE78-1555075C0B45}"/>
              </a:ext>
            </a:extLst>
          </p:cNvPr>
          <p:cNvPicPr>
            <a:picLocks noChangeAspect="1"/>
          </p:cNvPicPr>
          <p:nvPr/>
        </p:nvPicPr>
        <p:blipFill>
          <a:blip r:embed="rId3"/>
          <a:stretch>
            <a:fillRect/>
          </a:stretch>
        </p:blipFill>
        <p:spPr>
          <a:xfrm>
            <a:off x="1483883" y="1873562"/>
            <a:ext cx="9224233" cy="238735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49F8D707-9CEA-8BC9-9DFB-416E7313B145}"/>
              </a:ext>
            </a:extLst>
          </p:cNvPr>
          <p:cNvPicPr>
            <a:picLocks noChangeAspect="1"/>
          </p:cNvPicPr>
          <p:nvPr/>
        </p:nvPicPr>
        <p:blipFill>
          <a:blip r:embed="rId3"/>
          <a:stretch>
            <a:fillRect/>
          </a:stretch>
        </p:blipFill>
        <p:spPr>
          <a:xfrm>
            <a:off x="2589286" y="1457325"/>
            <a:ext cx="6877050" cy="1971675"/>
          </a:xfrm>
          <a:prstGeom prst="rect">
            <a:avLst/>
          </a:prstGeom>
        </p:spPr>
      </p:pic>
      <p:pic>
        <p:nvPicPr>
          <p:cNvPr id="6" name="Picture 5">
            <a:extLst>
              <a:ext uri="{FF2B5EF4-FFF2-40B4-BE49-F238E27FC236}">
                <a16:creationId xmlns:a16="http://schemas.microsoft.com/office/drawing/2014/main" id="{46323909-D6AE-24B4-D8A5-3B1ED3BDD71F}"/>
              </a:ext>
            </a:extLst>
          </p:cNvPr>
          <p:cNvPicPr>
            <a:picLocks noChangeAspect="1"/>
          </p:cNvPicPr>
          <p:nvPr/>
        </p:nvPicPr>
        <p:blipFill>
          <a:blip r:embed="rId4"/>
          <a:stretch>
            <a:fillRect/>
          </a:stretch>
        </p:blipFill>
        <p:spPr>
          <a:xfrm>
            <a:off x="2659882" y="3618818"/>
            <a:ext cx="6806454" cy="238371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32555" y="5304266"/>
            <a:ext cx="7305211" cy="3071777"/>
          </a:xfrm>
          <a:prstGeom prst="rect">
            <a:avLst/>
          </a:prstGeom>
        </p:spPr>
        <p:txBody>
          <a:bodyPr>
            <a:normAutofit/>
          </a:bodyPr>
          <a:lstStyle/>
          <a:p>
            <a:pPr marL="0" indent="0" algn="ctr">
              <a:spcBef>
                <a:spcPts val="1400"/>
              </a:spcBef>
              <a:buNone/>
            </a:pPr>
            <a:r>
              <a:rPr lang="en-US" sz="2200" dirty="0">
                <a:latin typeface="Abadi" panose="020B0604020104020204" pitchFamily="34" charset="0"/>
              </a:rPr>
              <a:t>The plot shows us that ES-L1, GEO, HEO, SSO, VLEO had the most success rate.</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3CCF1084-D989-2A4D-7604-9E940A12269B}"/>
              </a:ext>
            </a:extLst>
          </p:cNvPr>
          <p:cNvPicPr>
            <a:picLocks noChangeAspect="1"/>
          </p:cNvPicPr>
          <p:nvPr/>
        </p:nvPicPr>
        <p:blipFill>
          <a:blip r:embed="rId3"/>
          <a:stretch>
            <a:fillRect/>
          </a:stretch>
        </p:blipFill>
        <p:spPr>
          <a:xfrm>
            <a:off x="2737531" y="1709367"/>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54868" y="4758363"/>
            <a:ext cx="9145885" cy="1267210"/>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4E83AC7E-03BA-C58B-43D1-B5DC7DBEC684}"/>
              </a:ext>
            </a:extLst>
          </p:cNvPr>
          <p:cNvPicPr>
            <a:picLocks noChangeAspect="1"/>
          </p:cNvPicPr>
          <p:nvPr/>
        </p:nvPicPr>
        <p:blipFill>
          <a:blip r:embed="rId3"/>
          <a:stretch>
            <a:fillRect/>
          </a:stretch>
        </p:blipFill>
        <p:spPr>
          <a:xfrm>
            <a:off x="1896081" y="1870518"/>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04546" y="5031015"/>
            <a:ext cx="9846529" cy="99455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B4FF9E6B-8BE8-7FAD-F636-4AF6BEB4594C}"/>
              </a:ext>
            </a:extLst>
          </p:cNvPr>
          <p:cNvPicPr>
            <a:picLocks noChangeAspect="1"/>
          </p:cNvPicPr>
          <p:nvPr/>
        </p:nvPicPr>
        <p:blipFill>
          <a:blip r:embed="rId3"/>
          <a:stretch>
            <a:fillRect/>
          </a:stretch>
        </p:blipFill>
        <p:spPr>
          <a:xfrm>
            <a:off x="1486506" y="2253342"/>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85497" y="4717195"/>
            <a:ext cx="888462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spcBef>
                <a:spcPts val="1400"/>
              </a:spcBef>
              <a:buNone/>
            </a:pPr>
            <a:r>
              <a:rPr lang="en-US" sz="2200" dirty="0">
                <a:latin typeface="Abadi" panose="020B0604020104020204" pitchFamily="34" charset="0"/>
              </a:rPr>
              <a:t>From the line chart,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28081C67-6C59-D41F-B6F6-A71C05890CC3}"/>
              </a:ext>
            </a:extLst>
          </p:cNvPr>
          <p:cNvPicPr>
            <a:picLocks noChangeAspect="1"/>
          </p:cNvPicPr>
          <p:nvPr/>
        </p:nvPicPr>
        <p:blipFill>
          <a:blip r:embed="rId3"/>
          <a:stretch>
            <a:fillRect/>
          </a:stretch>
        </p:blipFill>
        <p:spPr>
          <a:xfrm>
            <a:off x="2875856" y="1353417"/>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gn="ctr">
              <a:lnSpc>
                <a:spcPct val="100000"/>
              </a:lnSpc>
              <a:spcBef>
                <a:spcPts val="1400"/>
              </a:spcBef>
              <a:buNone/>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ED94D768-7FEC-72F0-1AC3-C743A16B62AC}"/>
              </a:ext>
            </a:extLst>
          </p:cNvPr>
          <p:cNvPicPr>
            <a:picLocks noChangeAspect="1"/>
          </p:cNvPicPr>
          <p:nvPr/>
        </p:nvPicPr>
        <p:blipFill>
          <a:blip r:embed="rId3"/>
          <a:stretch>
            <a:fillRect/>
          </a:stretch>
        </p:blipFill>
        <p:spPr>
          <a:xfrm>
            <a:off x="2969394" y="2892787"/>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5F532205-D366-7162-2C20-76EA322F9D44}"/>
              </a:ext>
            </a:extLst>
          </p:cNvPr>
          <p:cNvPicPr>
            <a:picLocks noChangeAspect="1"/>
          </p:cNvPicPr>
          <p:nvPr/>
        </p:nvPicPr>
        <p:blipFill>
          <a:blip r:embed="rId3"/>
          <a:stretch>
            <a:fillRect/>
          </a:stretch>
        </p:blipFill>
        <p:spPr>
          <a:xfrm>
            <a:off x="1013624" y="2868176"/>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5DE5387B-956F-C24B-BDD1-193D7171E5BD}"/>
              </a:ext>
            </a:extLst>
          </p:cNvPr>
          <p:cNvPicPr>
            <a:picLocks noChangeAspect="1"/>
          </p:cNvPicPr>
          <p:nvPr/>
        </p:nvPicPr>
        <p:blipFill>
          <a:blip r:embed="rId3"/>
          <a:stretch>
            <a:fillRect/>
          </a:stretch>
        </p:blipFill>
        <p:spPr>
          <a:xfrm>
            <a:off x="2320176"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gn="ctr">
              <a:spcBef>
                <a:spcPts val="1400"/>
              </a:spcBef>
              <a:buNone/>
            </a:pPr>
            <a:r>
              <a:rPr lang="en-US" sz="2400" dirty="0">
                <a:latin typeface="Abadi" panose="020B0604020104020204" pitchFamily="34" charset="0"/>
              </a:rPr>
              <a:t>We calculated the average payload mass carried by booster version F9 v1.1 as 2928.4.</a:t>
            </a:r>
          </a:p>
          <a:p>
            <a:pPr marL="0" indent="0" algn="ctr">
              <a:spcBef>
                <a:spcPts val="1400"/>
              </a:spcBef>
              <a:buNone/>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D948FECD-53FD-521B-E8C0-BDA05FBC6A98}"/>
              </a:ext>
            </a:extLst>
          </p:cNvPr>
          <p:cNvPicPr>
            <a:picLocks noChangeAspect="1"/>
          </p:cNvPicPr>
          <p:nvPr/>
        </p:nvPicPr>
        <p:blipFill>
          <a:blip r:embed="rId3"/>
          <a:stretch>
            <a:fillRect/>
          </a:stretch>
        </p:blipFill>
        <p:spPr>
          <a:xfrm>
            <a:off x="3018145" y="3013584"/>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a:p>
            <a:pPr marL="0" indent="0" algn="ctr">
              <a:lnSpc>
                <a:spcPct val="100000"/>
              </a:lnSpc>
              <a:spcBef>
                <a:spcPts val="1400"/>
              </a:spcBef>
              <a:buNone/>
            </a:pPr>
            <a:endParaRPr lang="en-US" sz="2400" dirty="0">
              <a:latin typeface="Abadi" panose="020B0604020104020204" pitchFamily="34" charset="0"/>
            </a:endParaRPr>
          </a:p>
          <a:p>
            <a:pPr marL="0" indent="0" algn="ctr">
              <a:lnSpc>
                <a:spcPct val="100000"/>
              </a:lnSpc>
              <a:spcBef>
                <a:spcPts val="1400"/>
              </a:spcBef>
              <a:buNone/>
            </a:pPr>
            <a:endParaRPr lang="en-US" sz="24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C6F038EF-C3D4-644A-3E48-4152126DE1DE}"/>
              </a:ext>
            </a:extLst>
          </p:cNvPr>
          <p:cNvPicPr>
            <a:picLocks noChangeAspect="1"/>
          </p:cNvPicPr>
          <p:nvPr/>
        </p:nvPicPr>
        <p:blipFill>
          <a:blip r:embed="rId3"/>
          <a:stretch>
            <a:fillRect/>
          </a:stretch>
        </p:blipFill>
        <p:spPr>
          <a:xfrm>
            <a:off x="2969394" y="2906770"/>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13319" y="1782982"/>
            <a:ext cx="3855475" cy="4107180"/>
          </a:xfrm>
          <a:prstGeom prst="rect">
            <a:avLst/>
          </a:prstGeom>
        </p:spPr>
        <p:txBody>
          <a:bodyPr lIns="91440" tIns="45720" rIns="91440" bIns="45720" anchor="t">
            <a:normAutofit/>
          </a:bodyPr>
          <a:lstStyle/>
          <a:p>
            <a:pPr marL="0" indent="0">
              <a:lnSpc>
                <a:spcPct val="100000"/>
              </a:lnSpc>
              <a:spcBef>
                <a:spcPts val="1400"/>
              </a:spcBef>
              <a:buNone/>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78A76912-7D56-2286-2BBD-060DA7CB100E}"/>
              </a:ext>
            </a:extLst>
          </p:cNvPr>
          <p:cNvPicPr>
            <a:picLocks noChangeAspect="1"/>
          </p:cNvPicPr>
          <p:nvPr/>
        </p:nvPicPr>
        <p:blipFill>
          <a:blip r:embed="rId3"/>
          <a:stretch>
            <a:fillRect/>
          </a:stretch>
        </p:blipFill>
        <p:spPr>
          <a:xfrm>
            <a:off x="643467" y="1606046"/>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65662"/>
            <a:ext cx="9586385" cy="50615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lvl="1" indent="0">
              <a:lnSpc>
                <a:spcPct val="100000"/>
              </a:lnSpc>
              <a:spcBef>
                <a:spcPts val="1400"/>
              </a:spcBef>
              <a:buNone/>
            </a:pPr>
            <a:r>
              <a:rPr lang="en-US" sz="1800" dirty="0">
                <a:solidFill>
                  <a:schemeClr val="accent3">
                    <a:lumMod val="25000"/>
                  </a:schemeClr>
                </a:solidFill>
                <a:latin typeface="Abadi" panose="020B0604020104020204" pitchFamily="34" charset="0"/>
              </a:rPr>
              <a:t>	- Data Collection via API</a:t>
            </a:r>
          </a:p>
          <a:p>
            <a:pPr marL="0" lvl="1" indent="0">
              <a:lnSpc>
                <a:spcPct val="100000"/>
              </a:lnSpc>
              <a:spcBef>
                <a:spcPts val="1400"/>
              </a:spcBef>
              <a:buNone/>
            </a:pPr>
            <a:r>
              <a:rPr lang="en-US" sz="1800" dirty="0">
                <a:solidFill>
                  <a:schemeClr val="accent3">
                    <a:lumMod val="25000"/>
                  </a:schemeClr>
                </a:solidFill>
                <a:latin typeface="Abadi" panose="020B0604020104020204" pitchFamily="34" charset="0"/>
              </a:rPr>
              <a:t>	- Data Collection with Web Scraping</a:t>
            </a:r>
          </a:p>
          <a:p>
            <a:pPr marL="0" lvl="1" indent="0">
              <a:lnSpc>
                <a:spcPct val="100000"/>
              </a:lnSpc>
              <a:spcBef>
                <a:spcPts val="1400"/>
              </a:spcBef>
              <a:buNone/>
            </a:pPr>
            <a:r>
              <a:rPr lang="en-US" sz="1800" dirty="0">
                <a:solidFill>
                  <a:schemeClr val="accent3">
                    <a:lumMod val="25000"/>
                  </a:schemeClr>
                </a:solidFill>
                <a:latin typeface="Abadi" panose="020B0604020104020204" pitchFamily="34" charset="0"/>
              </a:rPr>
              <a:t>	- Data Wrangling</a:t>
            </a:r>
          </a:p>
          <a:p>
            <a:pPr marL="0" lvl="1" indent="0">
              <a:lnSpc>
                <a:spcPct val="100000"/>
              </a:lnSpc>
              <a:spcBef>
                <a:spcPts val="1400"/>
              </a:spcBef>
              <a:buNone/>
            </a:pPr>
            <a:r>
              <a:rPr lang="en-US" sz="1800" dirty="0">
                <a:solidFill>
                  <a:schemeClr val="accent3">
                    <a:lumMod val="25000"/>
                  </a:schemeClr>
                </a:solidFill>
                <a:latin typeface="Abadi" panose="020B0604020104020204" pitchFamily="34" charset="0"/>
              </a:rPr>
              <a:t>	- Exploratory Data Analysis - SQL</a:t>
            </a:r>
          </a:p>
          <a:p>
            <a:pPr marL="0" lvl="1" indent="0">
              <a:lnSpc>
                <a:spcPct val="100000"/>
              </a:lnSpc>
              <a:spcBef>
                <a:spcPts val="1400"/>
              </a:spcBef>
              <a:buNone/>
            </a:pPr>
            <a:r>
              <a:rPr lang="en-US" sz="1800" dirty="0">
                <a:solidFill>
                  <a:schemeClr val="accent3">
                    <a:lumMod val="25000"/>
                  </a:schemeClr>
                </a:solidFill>
                <a:latin typeface="Abadi" panose="020B0604020104020204" pitchFamily="34" charset="0"/>
              </a:rPr>
              <a:t>	- Exploratory Data Analysis - Data Visualization</a:t>
            </a:r>
          </a:p>
          <a:p>
            <a:pPr marL="0" lvl="1" indent="0">
              <a:lnSpc>
                <a:spcPct val="100000"/>
              </a:lnSpc>
              <a:spcBef>
                <a:spcPts val="1400"/>
              </a:spcBef>
              <a:buNone/>
            </a:pPr>
            <a:r>
              <a:rPr lang="en-US" sz="1800" dirty="0">
                <a:solidFill>
                  <a:schemeClr val="accent3">
                    <a:lumMod val="25000"/>
                  </a:schemeClr>
                </a:solidFill>
                <a:latin typeface="Abadi" panose="020B0604020104020204" pitchFamily="34" charset="0"/>
              </a:rPr>
              <a:t>	- Interactive Visual Analytics - Folium</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Exploratory Data Analysis – Result</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Interactive Analytics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Predictive Analytics - Result</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9645" y="1638796"/>
            <a:ext cx="4529149" cy="4286992"/>
          </a:xfrm>
          <a:prstGeom prst="rect">
            <a:avLst/>
          </a:prstGeom>
        </p:spPr>
        <p:txBody>
          <a:bodyPr>
            <a:normAutofit/>
          </a:bodyPr>
          <a:lstStyle/>
          <a:p>
            <a:pPr marL="0" indent="0">
              <a:lnSpc>
                <a:spcPct val="100000"/>
              </a:lnSpc>
              <a:spcBef>
                <a:spcPts val="1400"/>
              </a:spcBef>
              <a:buNone/>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a:t>
            </a:r>
          </a:p>
        </p:txBody>
      </p:sp>
      <p:pic>
        <p:nvPicPr>
          <p:cNvPr id="2" name="Picture 1">
            <a:extLst>
              <a:ext uri="{FF2B5EF4-FFF2-40B4-BE49-F238E27FC236}">
                <a16:creationId xmlns:a16="http://schemas.microsoft.com/office/drawing/2014/main" id="{FEDF2D50-2F7C-B5C8-7A86-F7936D2DA07F}"/>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968245" cy="3743902"/>
          </a:xfrm>
          <a:prstGeom prst="rect">
            <a:avLst/>
          </a:prstGeom>
        </p:spPr>
        <p:txBody>
          <a:bodyPr>
            <a:normAutofit/>
          </a:bodyPr>
          <a:lstStyle/>
          <a:p>
            <a:pPr marL="0" indent="0">
              <a:lnSpc>
                <a:spcPct val="100000"/>
              </a:lnSpc>
              <a:spcBef>
                <a:spcPts val="1400"/>
              </a:spcBef>
              <a:buNone/>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86D0BF8D-3CC7-AE6C-9FDB-F043ADF58D14}"/>
              </a:ext>
            </a:extLst>
          </p:cNvPr>
          <p:cNvPicPr>
            <a:picLocks noChangeAspect="1"/>
          </p:cNvPicPr>
          <p:nvPr/>
        </p:nvPicPr>
        <p:blipFill>
          <a:blip r:embed="rId3"/>
          <a:stretch>
            <a:fillRect/>
          </a:stretch>
        </p:blipFill>
        <p:spPr>
          <a:xfrm>
            <a:off x="5510759" y="1591675"/>
            <a:ext cx="5507948" cy="44338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ED028362-AC22-35D5-CA91-2F0AE2A5F4FA}"/>
              </a:ext>
            </a:extLst>
          </p:cNvPr>
          <p:cNvPicPr>
            <a:picLocks noChangeAspect="1"/>
          </p:cNvPicPr>
          <p:nvPr/>
        </p:nvPicPr>
        <p:blipFill>
          <a:blip r:embed="rId3"/>
          <a:stretch>
            <a:fillRect/>
          </a:stretch>
        </p:blipFill>
        <p:spPr>
          <a:xfrm>
            <a:off x="2408311" y="3194050"/>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83121"/>
            <a:ext cx="5132025" cy="4123913"/>
          </a:xfrm>
          <a:prstGeom prst="rect">
            <a:avLst/>
          </a:prstGeom>
        </p:spPr>
        <p:txBody>
          <a:bodyPr lIns="91440" tIns="45720" rIns="91440" bIns="45720" anchor="t"/>
          <a:lstStyle/>
          <a:p>
            <a:pPr>
              <a:spcBef>
                <a:spcPts val="1400"/>
              </a:spcBef>
            </a:pPr>
            <a:r>
              <a:rPr lang="en-US" sz="2200" dirty="0">
                <a:latin typeface="Abadi" panose="020B0604020104020204" pitchFamily="34" charset="0"/>
              </a:rPr>
              <a:t>We selected Landing outcomes and the </a:t>
            </a:r>
            <a:r>
              <a:rPr lang="en-US" sz="2200" b="1" dirty="0">
                <a:latin typeface="Abadi" panose="020B0604020104020204" pitchFamily="34" charset="0"/>
              </a:rPr>
              <a:t>COUNT</a:t>
            </a:r>
            <a:r>
              <a:rPr lang="en-US" sz="2200" dirty="0">
                <a:latin typeface="Abadi" panose="020B0604020104020204" pitchFamily="34" charset="0"/>
              </a:rPr>
              <a:t> of landing outcomes from the data and used the </a:t>
            </a:r>
            <a:r>
              <a:rPr lang="en-US" sz="2200" b="1" dirty="0">
                <a:latin typeface="Abadi" panose="020B0604020104020204" pitchFamily="34" charset="0"/>
              </a:rPr>
              <a:t>WHERE</a:t>
            </a:r>
            <a:r>
              <a:rPr lang="en-US" sz="2200" dirty="0">
                <a:latin typeface="Abadi" panose="020B0604020104020204" pitchFamily="34" charset="0"/>
              </a:rPr>
              <a:t> clause to filter for landing outcomes </a:t>
            </a:r>
            <a:r>
              <a:rPr lang="en-US" sz="2200" b="1" dirty="0">
                <a:latin typeface="Abadi" panose="020B0604020104020204" pitchFamily="34" charset="0"/>
              </a:rPr>
              <a:t>BETWEEN</a:t>
            </a:r>
            <a:r>
              <a:rPr lang="en-US" sz="2200" dirty="0">
                <a:latin typeface="Abadi" panose="020B0604020104020204" pitchFamily="34" charset="0"/>
              </a:rPr>
              <a:t> 2010-06-04 to 2010-03-20.</a:t>
            </a:r>
          </a:p>
          <a:p>
            <a:pPr marL="0" indent="0">
              <a:spcBef>
                <a:spcPts val="1400"/>
              </a:spcBef>
              <a:buNone/>
            </a:pPr>
            <a:endParaRPr lang="en-US" sz="2200" dirty="0">
              <a:latin typeface="Abadi" panose="020B0604020104020204" pitchFamily="34" charset="0"/>
            </a:endParaRPr>
          </a:p>
          <a:p>
            <a:pPr>
              <a:spcBef>
                <a:spcPts val="1400"/>
              </a:spcBef>
            </a:pPr>
            <a:r>
              <a:rPr lang="en-US" sz="2200" dirty="0">
                <a:latin typeface="Abadi" panose="020B0604020104020204" pitchFamily="34" charset="0"/>
              </a:rPr>
              <a:t>We applied the </a:t>
            </a:r>
            <a:r>
              <a:rPr lang="en-US" sz="2200" b="1" dirty="0">
                <a:latin typeface="Abadi" panose="020B0604020104020204" pitchFamily="34" charset="0"/>
              </a:rPr>
              <a:t>GROUP BY </a:t>
            </a:r>
            <a:r>
              <a:rPr lang="en-US" sz="2200" dirty="0">
                <a:latin typeface="Abadi" panose="020B0604020104020204" pitchFamily="34" charset="0"/>
              </a:rPr>
              <a:t>clause to group the landing outcomes and the </a:t>
            </a:r>
            <a:r>
              <a:rPr lang="en-US" sz="2200" b="1" dirty="0">
                <a:latin typeface="Abadi" panose="020B0604020104020204" pitchFamily="34" charset="0"/>
              </a:rPr>
              <a:t>ORDER BY </a:t>
            </a:r>
            <a:r>
              <a:rPr lang="en-US" sz="22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50E51D84-7A85-2FAC-4B6F-7349949A0057}"/>
              </a:ext>
            </a:extLst>
          </p:cNvPr>
          <p:cNvPicPr>
            <a:picLocks noChangeAspect="1"/>
          </p:cNvPicPr>
          <p:nvPr/>
        </p:nvPicPr>
        <p:blipFill>
          <a:blip r:embed="rId3"/>
          <a:stretch>
            <a:fillRect/>
          </a:stretch>
        </p:blipFill>
        <p:spPr>
          <a:xfrm>
            <a:off x="5902036" y="1619951"/>
            <a:ext cx="5879548" cy="41239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766A88D2-6A1F-432C-F575-4B50DB373C6F}"/>
              </a:ext>
            </a:extLst>
          </p:cNvPr>
          <p:cNvPicPr>
            <a:picLocks noGrp="1" noChangeAspect="1"/>
          </p:cNvPicPr>
          <p:nvPr>
            <p:ph idx="4294967295"/>
          </p:nvPr>
        </p:nvPicPr>
        <p:blipFill>
          <a:blip r:embed="rId3"/>
          <a:stretch>
            <a:fillRect/>
          </a:stretch>
        </p:blipFill>
        <p:spPr>
          <a:xfrm>
            <a:off x="2421593" y="1417062"/>
            <a:ext cx="7212435" cy="42791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a:t>
            </a:r>
          </a:p>
        </p:txBody>
      </p:sp>
      <p:pic>
        <p:nvPicPr>
          <p:cNvPr id="2" name="Content Placeholder 3">
            <a:extLst>
              <a:ext uri="{FF2B5EF4-FFF2-40B4-BE49-F238E27FC236}">
                <a16:creationId xmlns:a16="http://schemas.microsoft.com/office/drawing/2014/main" id="{143503AD-359A-2A98-F8EE-158043A27915}"/>
              </a:ext>
            </a:extLst>
          </p:cNvPr>
          <p:cNvPicPr>
            <a:picLocks noGrp="1" noChangeAspect="1"/>
          </p:cNvPicPr>
          <p:nvPr>
            <p:ph idx="4294967295"/>
          </p:nvPr>
        </p:nvPicPr>
        <p:blipFill>
          <a:blip r:embed="rId3"/>
          <a:stretch>
            <a:fillRect/>
          </a:stretch>
        </p:blipFill>
        <p:spPr>
          <a:xfrm>
            <a:off x="1539385" y="1634475"/>
            <a:ext cx="9113229" cy="402363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9CFF6E65-3C19-994B-5CBE-81F3DAFF9A5D}"/>
              </a:ext>
            </a:extLst>
          </p:cNvPr>
          <p:cNvPicPr>
            <a:picLocks noGrp="1" noChangeAspect="1"/>
          </p:cNvPicPr>
          <p:nvPr>
            <p:ph idx="4294967295"/>
          </p:nvPr>
        </p:nvPicPr>
        <p:blipFill>
          <a:blip r:embed="rId4"/>
          <a:stretch>
            <a:fillRect/>
          </a:stretch>
        </p:blipFill>
        <p:spPr>
          <a:xfrm>
            <a:off x="1055472" y="1425633"/>
            <a:ext cx="9944678" cy="426200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 Success achieved</a:t>
            </a:r>
          </a:p>
        </p:txBody>
      </p:sp>
      <p:pic>
        <p:nvPicPr>
          <p:cNvPr id="2" name="Content Placeholder 3">
            <a:extLst>
              <a:ext uri="{FF2B5EF4-FFF2-40B4-BE49-F238E27FC236}">
                <a16:creationId xmlns:a16="http://schemas.microsoft.com/office/drawing/2014/main" id="{02B5AADD-15CE-D458-1777-79CAE72729AC}"/>
              </a:ext>
            </a:extLst>
          </p:cNvPr>
          <p:cNvPicPr>
            <a:picLocks noGrp="1" noChangeAspect="1"/>
          </p:cNvPicPr>
          <p:nvPr>
            <p:ph idx="4294967295"/>
          </p:nvPr>
        </p:nvPicPr>
        <p:blipFill>
          <a:blip r:embed="rId3"/>
          <a:stretch>
            <a:fillRect/>
          </a:stretch>
        </p:blipFill>
        <p:spPr>
          <a:xfrm>
            <a:off x="2026484" y="1769796"/>
            <a:ext cx="7601391" cy="357367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496291"/>
            <a:ext cx="10797875" cy="493092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u="sng"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 X showcases Falcon 9 rocket launches on its website priced at 62 million dollars, contrasting sharply with other providers whose costs soar upwards of 165 million dollars per launch. The significant discrepancy is largely attributable to Space X's pioneering ability to reuse the first stage. Consequently, the ability to predict the successful landing of the first stage holds the key to estimating launch costs accurately. This predictive insight can be invaluable for competing companies seeking to bid against Space X for rocket launches. The overarching objective of this project is to develop a machine learning pipeline tailored to forecast the likelihood of a first stage landing with success.</a:t>
            </a:r>
          </a:p>
          <a:p>
            <a:pPr>
              <a:lnSpc>
                <a:spcPct val="110000"/>
              </a:lnSpc>
              <a:spcBef>
                <a:spcPts val="1400"/>
              </a:spcBef>
            </a:pPr>
            <a:r>
              <a:rPr lang="en-US" sz="2200" u="sng" dirty="0">
                <a:solidFill>
                  <a:schemeClr val="accent3">
                    <a:lumMod val="25000"/>
                  </a:schemeClr>
                </a:solidFill>
                <a:latin typeface="Abadi" panose="020B0604020104020204" pitchFamily="34" charset="0"/>
              </a:rPr>
              <a:t>Problems you want to find answers</a:t>
            </a:r>
          </a:p>
          <a:p>
            <a:pPr marL="0" indent="0">
              <a:lnSpc>
                <a:spcPct val="120000"/>
              </a:lnSpc>
              <a:spcBef>
                <a:spcPts val="1400"/>
              </a:spcBef>
              <a:buNone/>
            </a:pPr>
            <a:r>
              <a:rPr lang="en-US" sz="2200" dirty="0">
                <a:solidFill>
                  <a:schemeClr val="accent3">
                    <a:lumMod val="25000"/>
                  </a:schemeClr>
                </a:solidFill>
                <a:latin typeface="Abadi" panose="020B0604020104020204" pitchFamily="34" charset="0"/>
              </a:rPr>
              <a:t>	- What factors determine if the rocket will land successfully?</a:t>
            </a:r>
          </a:p>
          <a:p>
            <a:pPr marL="0" indent="0">
              <a:lnSpc>
                <a:spcPct val="120000"/>
              </a:lnSpc>
              <a:spcBef>
                <a:spcPts val="1400"/>
              </a:spcBef>
              <a:buNone/>
            </a:pPr>
            <a:r>
              <a:rPr lang="en-US" sz="2200" dirty="0">
                <a:solidFill>
                  <a:schemeClr val="accent3">
                    <a:lumMod val="25000"/>
                  </a:schemeClr>
                </a:solidFill>
                <a:latin typeface="Abadi" panose="020B0604020104020204" pitchFamily="34" charset="0"/>
              </a:rPr>
              <a:t>	- The interaction amongst various features that determine the success rate of a successful landing.</a:t>
            </a:r>
          </a:p>
          <a:p>
            <a:pPr marL="0" indent="0">
              <a:lnSpc>
                <a:spcPct val="120000"/>
              </a:lnSpc>
              <a:spcBef>
                <a:spcPts val="1400"/>
              </a:spcBef>
              <a:buNone/>
            </a:pPr>
            <a:r>
              <a:rPr lang="en-US" sz="2200" dirty="0">
                <a:solidFill>
                  <a:schemeClr val="accent3">
                    <a:lumMod val="25000"/>
                  </a:schemeClr>
                </a:solidFill>
                <a:latin typeface="Abadi" panose="020B0604020104020204" pitchFamily="34" charset="0"/>
              </a:rPr>
              <a:t>	-What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 Launch site with the highest launch success ratio</a:t>
            </a:r>
          </a:p>
        </p:txBody>
      </p:sp>
      <p:pic>
        <p:nvPicPr>
          <p:cNvPr id="2" name="Content Placeholder 3">
            <a:extLst>
              <a:ext uri="{FF2B5EF4-FFF2-40B4-BE49-F238E27FC236}">
                <a16:creationId xmlns:a16="http://schemas.microsoft.com/office/drawing/2014/main" id="{85BA0472-BAE9-9CD0-5178-009F195000F8}"/>
              </a:ext>
            </a:extLst>
          </p:cNvPr>
          <p:cNvPicPr>
            <a:picLocks noGrp="1" noChangeAspect="1"/>
          </p:cNvPicPr>
          <p:nvPr>
            <p:ph idx="4294967295"/>
          </p:nvPr>
        </p:nvPicPr>
        <p:blipFill>
          <a:blip r:embed="rId3"/>
          <a:stretch>
            <a:fillRect/>
          </a:stretch>
        </p:blipFill>
        <p:spPr>
          <a:xfrm>
            <a:off x="2938515" y="1664828"/>
            <a:ext cx="6178592" cy="352834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a:t>
            </a:r>
            <a:r>
              <a:rPr lang="en-US" dirty="0">
                <a:solidFill>
                  <a:srgbClr val="0B49CB"/>
                </a:solidFill>
                <a:latin typeface="Abadi" panose="020B0604020104020204" pitchFamily="34" charset="0"/>
                <a:ea typeface="+mj-ea"/>
                <a:cs typeface="+mj-cs"/>
              </a:rPr>
              <a:t>- </a:t>
            </a:r>
            <a:r>
              <a:rPr lang="en-US" sz="4000" kern="1200" dirty="0">
                <a:solidFill>
                  <a:srgbClr val="0B49CB"/>
                </a:solidFill>
                <a:latin typeface="Abadi" panose="020B0604020104020204" pitchFamily="34" charset="0"/>
                <a:ea typeface="+mj-ea"/>
                <a:cs typeface="+mj-cs"/>
              </a:rPr>
              <a:t>Payload vs Launch Outcome, with different payload selected in the range slider</a:t>
            </a:r>
          </a:p>
        </p:txBody>
      </p:sp>
      <p:pic>
        <p:nvPicPr>
          <p:cNvPr id="4" name="Picture 3">
            <a:extLst>
              <a:ext uri="{FF2B5EF4-FFF2-40B4-BE49-F238E27FC236}">
                <a16:creationId xmlns:a16="http://schemas.microsoft.com/office/drawing/2014/main" id="{FFA2D6FB-2A80-C016-A2CA-31C73E5174F6}"/>
              </a:ext>
            </a:extLst>
          </p:cNvPr>
          <p:cNvPicPr>
            <a:picLocks noChangeAspect="1"/>
          </p:cNvPicPr>
          <p:nvPr/>
        </p:nvPicPr>
        <p:blipFill>
          <a:blip r:embed="rId3"/>
          <a:stretch>
            <a:fillRect/>
          </a:stretch>
        </p:blipFill>
        <p:spPr>
          <a:xfrm>
            <a:off x="901896" y="1825625"/>
            <a:ext cx="10383715" cy="37496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200" y="5305110"/>
            <a:ext cx="10515600" cy="720463"/>
          </a:xfrm>
          <a:prstGeom prst="rect">
            <a:avLst/>
          </a:prstGeom>
        </p:spPr>
        <p:txBody>
          <a:bodyPr vert="horz" lIns="91440" tIns="45720" rIns="91440" bIns="45720" rtlCol="0" anchor="t">
            <a:normAutofit/>
          </a:bodyPr>
          <a:lstStyle/>
          <a:p>
            <a:pPr marL="0" indent="0" algn="ctr">
              <a:spcBef>
                <a:spcPts val="1400"/>
              </a:spcBef>
              <a:buNone/>
            </a:pPr>
            <a:r>
              <a:rPr lang="en-US" sz="2200" dirty="0">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EB470EE3-7D34-6828-402A-0F64A9BCC38E}"/>
              </a:ext>
            </a:extLst>
          </p:cNvPr>
          <p:cNvPicPr>
            <a:picLocks noChangeAspect="1"/>
          </p:cNvPicPr>
          <p:nvPr/>
        </p:nvPicPr>
        <p:blipFill>
          <a:blip r:embed="rId3"/>
          <a:stretch>
            <a:fillRect/>
          </a:stretch>
        </p:blipFill>
        <p:spPr>
          <a:xfrm>
            <a:off x="513588" y="1768233"/>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57020" y="4759070"/>
            <a:ext cx="9477960" cy="1623952"/>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B9A53E5E-2D1E-36AE-0114-BC633332A02E}"/>
              </a:ext>
            </a:extLst>
          </p:cNvPr>
          <p:cNvPicPr>
            <a:picLocks noChangeAspect="1"/>
          </p:cNvPicPr>
          <p:nvPr/>
        </p:nvPicPr>
        <p:blipFill>
          <a:blip r:embed="rId3"/>
          <a:stretch>
            <a:fillRect/>
          </a:stretch>
        </p:blipFill>
        <p:spPr>
          <a:xfrm>
            <a:off x="3886856" y="1469726"/>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90046"/>
            <a:ext cx="9419018"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p>
          <a:p>
            <a:pPr marL="0" indent="0">
              <a:lnSpc>
                <a:spcPct val="100000"/>
              </a:lnSpc>
              <a:spcBef>
                <a:spcPts val="1400"/>
              </a:spcBef>
              <a:buNone/>
            </a:pP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Data collected using SpaceX API and web scraping via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KarlMbouo</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data_science</a:t>
            </a:r>
            <a:r>
              <a:rPr lang="en-US" sz="2200" dirty="0">
                <a:solidFill>
                  <a:srgbClr val="1C7DDB"/>
                </a:solidFill>
                <a:latin typeface="Abadi" panose="020B0604020104020204" pitchFamily="34" charset="0"/>
              </a:rPr>
              <a:t>/blob/main/Applied%20Data%20Scientist%20Capstone/Week%201/</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spacex</a:t>
            </a:r>
            <a:r>
              <a:rPr lang="en-US" sz="2200" dirty="0">
                <a:solidFill>
                  <a:srgbClr val="1C7DDB"/>
                </a:solidFill>
                <a:latin typeface="Abadi" panose="020B0604020104020204" pitchFamily="34" charset="0"/>
              </a:rPr>
              <a:t>-data-collection-</a:t>
            </a:r>
            <a:r>
              <a:rPr lang="en-US" sz="2200" dirty="0" err="1">
                <a:solidFill>
                  <a:srgbClr val="1C7DDB"/>
                </a:solidFill>
                <a:latin typeface="Abadi" panose="020B0604020104020204" pitchFamily="34" charset="0"/>
              </a:rPr>
              <a:t>api.ipynb</a:t>
            </a:r>
            <a:r>
              <a:rPr lang="en-US" sz="2200" dirty="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B8C0ADB5-F868-9B9E-182B-6908E8CBC4ED}"/>
              </a:ext>
            </a:extLst>
          </p:cNvPr>
          <p:cNvPicPr>
            <a:picLocks noChangeAspect="1"/>
          </p:cNvPicPr>
          <p:nvPr/>
        </p:nvPicPr>
        <p:blipFill>
          <a:blip r:embed="rId3"/>
          <a:stretch>
            <a:fillRect/>
          </a:stretch>
        </p:blipFill>
        <p:spPr>
          <a:xfrm>
            <a:off x="5658855" y="2646002"/>
            <a:ext cx="6373091" cy="156599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KarlMbouo</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data_science</a:t>
            </a:r>
            <a:r>
              <a:rPr lang="en-US" sz="2200" dirty="0">
                <a:solidFill>
                  <a:srgbClr val="1C7DDB"/>
                </a:solidFill>
                <a:latin typeface="Abadi" panose="020B0604020104020204" pitchFamily="34" charset="0"/>
              </a:rPr>
              <a:t>/blob/main/Applied%20Data%20Scientist%20Capstone/Week%201/</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31A33C1C-BE88-1662-628C-82645F9CB318}"/>
              </a:ext>
            </a:extLst>
          </p:cNvPr>
          <p:cNvPicPr>
            <a:picLocks noChangeAspect="1"/>
          </p:cNvPicPr>
          <p:nvPr/>
        </p:nvPicPr>
        <p:blipFill>
          <a:blip r:embed="rId3"/>
          <a:stretch>
            <a:fillRect/>
          </a:stretch>
        </p:blipFill>
        <p:spPr>
          <a:xfrm>
            <a:off x="5665734" y="1485822"/>
            <a:ext cx="5600205" cy="451334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975</TotalTime>
  <Words>1885</Words>
  <Application>Microsoft Macintosh PowerPoint</Application>
  <PresentationFormat>Widescreen</PresentationFormat>
  <Paragraphs>209</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Chloe Lamb</cp:lastModifiedBy>
  <cp:revision>231</cp:revision>
  <dcterms:created xsi:type="dcterms:W3CDTF">2021-04-29T18:58:34Z</dcterms:created>
  <dcterms:modified xsi:type="dcterms:W3CDTF">2024-05-12T19:19:02Z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